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Gill Sans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f0Wqve+7/a3l2R8d2vSCDEJbZ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ill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Gill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d837bc49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ed837bc49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c067d562f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2ec067d562f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c067d562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ec067d562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3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41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5" name="Google Shape;95;p4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3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3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5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3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7" name="Google Shape;67;p37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9" name="Google Shape;69;p37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8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0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b="0" sz="2000"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40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8" name="Google Shape;88;p4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Times New Roman"/>
              <a:buChar char="◼"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Times New Roman"/>
              <a:buChar char="◼"/>
              <a:defRPr b="0" i="0" sz="1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Times New Roman"/>
              <a:buChar char="◼"/>
              <a:defRPr b="0" i="0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26.jpg"/><Relationship Id="rId5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combinator.com/library/6e-how-to-evaluate-startup-ideas" TargetMode="External"/><Relationship Id="rId4" Type="http://schemas.openxmlformats.org/officeDocument/2006/relationships/hyperlink" Target="https://www.ycombinator.com/library/7V-how-to-find-product-market-fit-sus-20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with a pencil laying on top"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 txBox="1"/>
          <p:nvPr>
            <p:ph type="ctrTitle"/>
          </p:nvPr>
        </p:nvSpPr>
        <p:spPr>
          <a:xfrm>
            <a:off x="6096000" y="232588"/>
            <a:ext cx="5416062" cy="2901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Gill Sans"/>
              <a:buNone/>
            </a:pPr>
            <a:r>
              <a:rPr lang="en-US" sz="4400">
                <a:solidFill>
                  <a:schemeClr val="accent3"/>
                </a:solidFill>
              </a:rPr>
              <a:t>UNDERSTAND CUSTOMER &amp; MARKET FIT </a:t>
            </a: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7467601" y="3355544"/>
            <a:ext cx="23680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975"/>
            <a:ext cx="12192000" cy="69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1101969" y="2029046"/>
            <a:ext cx="10105293" cy="573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Gill Sans"/>
              <a:buNone/>
            </a:pP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1962" y="2915613"/>
            <a:ext cx="4550841" cy="302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 txBox="1"/>
          <p:nvPr/>
        </p:nvSpPr>
        <p:spPr>
          <a:xfrm>
            <a:off x="1062039" y="3132093"/>
            <a:ext cx="5749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Before the telephone, there wasn't a way to transmit voice conversations instantly over long distances. The telephone addressed this need and revolutionized communication.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1101969" y="2029046"/>
            <a:ext cx="10105293" cy="573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Gill Sans"/>
              <a:buNone/>
            </a:pP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acebook – Các ứng dụng của Microsoft"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246" y="3036277"/>
            <a:ext cx="2520462" cy="23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 txBox="1"/>
          <p:nvPr/>
        </p:nvSpPr>
        <p:spPr>
          <a:xfrm>
            <a:off x="1101969" y="2845275"/>
            <a:ext cx="5749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Before Facebook, there were some forums/communities in universities, clubs, etc locally used to connect members/students, but the occurrence of FB has helped develop this connection to another stage worldwide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1101969" y="2029046"/>
            <a:ext cx="10105293" cy="573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Gill Sans"/>
              <a:buNone/>
            </a:pP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DUPLICATION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984738" y="3060257"/>
            <a:ext cx="5749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Grab replicates the ride-hailing app model pioneered by Uber, and it caters to the specific needs of the Southeast Asia region only.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uy định mới của Bộ GTVT với Uber, Grab: phải dán logo, sđt" id="234" name="Google Shape;2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8416" y="3004040"/>
            <a:ext cx="4038846" cy="25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1101969" y="2029046"/>
            <a:ext cx="10105293" cy="573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Gill Sans"/>
              <a:buNone/>
            </a:pP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SYNTHESIS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383322" y="3185486"/>
            <a:ext cx="5749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Smartwatch synthesizes functions/features previously found in separate devices like a smartphone, and watch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Đồng đồng minh minh Bluetooth, Trình theo Vietnam | Ubuy"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8985" y="2602523"/>
            <a:ext cx="3540370" cy="313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ENTREPRENEURIAL OPPORTUNITIES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1070237" y="3108856"/>
            <a:ext cx="1005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opportunity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is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being able to create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others and a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r>
              <a:rPr b="0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realized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Nielsen, Klyver, Evald &amp; Bager, 2021)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entrepreneurial opportunity occurs when an entrepreneur recognizes and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the potential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 product and/or service that solves a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pain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adds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customer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(Frederick, O'connor &amp; Kuratko, 2016)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1165085" y="1715956"/>
            <a:ext cx="10051525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AN ENTREPRENEURIAL OPPORTUNITY?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ENTREPRENEURIAL OPPORTUNITIES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4"/>
          <p:cNvSpPr txBox="1"/>
          <p:nvPr/>
        </p:nvSpPr>
        <p:spPr>
          <a:xfrm>
            <a:off x="3288823" y="1887362"/>
            <a:ext cx="620647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IDEAS 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OPPORTUNITIES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6" name="Google Shape;256;p14"/>
          <p:cNvGrpSpPr/>
          <p:nvPr/>
        </p:nvGrpSpPr>
        <p:grpSpPr>
          <a:xfrm>
            <a:off x="363260" y="2468758"/>
            <a:ext cx="11193741" cy="3181289"/>
            <a:chOff x="417068" y="2860147"/>
            <a:chExt cx="11193741" cy="3308432"/>
          </a:xfrm>
        </p:grpSpPr>
        <p:pic>
          <p:nvPicPr>
            <p:cNvPr descr="Many Ideas Vector Art, Icons, and Graphics for Free Download" id="257" name="Google Shape;2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3474" y="2907689"/>
              <a:ext cx="2371725" cy="19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D Character with Many Light Bulbs Above His Head Stock Illustration -  Illustration of person, brainstorming: 59989739" id="258" name="Google Shape;25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07877" y="2907690"/>
              <a:ext cx="3235569" cy="2038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7 IMPORTANT THINGS YOU SHOULD DO WHILE WAITING FOR OPPORTUNITIES | The  Bridge Leadership Foundation" id="259" name="Google Shape;25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81292" y="2860147"/>
              <a:ext cx="2757489" cy="1981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14"/>
            <p:cNvSpPr txBox="1"/>
            <p:nvPr/>
          </p:nvSpPr>
          <p:spPr>
            <a:xfrm>
              <a:off x="417068" y="5108250"/>
              <a:ext cx="3304500" cy="9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Entrepreneurs are often particularly good at identifying or generating new ideas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14"/>
            <p:cNvSpPr txBox="1"/>
            <p:nvPr/>
          </p:nvSpPr>
          <p:spPr>
            <a:xfrm>
              <a:off x="4617750" y="5213024"/>
              <a:ext cx="29565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 all ideas can grow and turn into opportunities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14"/>
            <p:cNvSpPr txBox="1"/>
            <p:nvPr/>
          </p:nvSpPr>
          <p:spPr>
            <a:xfrm>
              <a:off x="8654309" y="4919979"/>
              <a:ext cx="2956500" cy="12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this a potential entrepreneurial opportunity or a mere idea not worth pursuing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63" name="Google Shape;263;p14"/>
          <p:cNvSpPr txBox="1"/>
          <p:nvPr/>
        </p:nvSpPr>
        <p:spPr>
          <a:xfrm>
            <a:off x="1794658" y="5775037"/>
            <a:ext cx="9194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⇒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entrepreneur, you need to be good at not only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</a:t>
            </a:r>
            <a:r>
              <a:rPr b="1" i="1" lang="en-US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ideas but also at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an idea is a good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entrepreneurial opportunity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key to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differentiating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 idea from an opportunity </a:t>
            </a:r>
            <a:endParaRPr b="0" i="1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ENTREPRENEURIAL OPPORTUNITIES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398587" y="1930589"/>
            <a:ext cx="10051525" cy="554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 = PROBLEM + SOLUTION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0" name="Google Shape;270;p15"/>
          <p:cNvGrpSpPr/>
          <p:nvPr/>
        </p:nvGrpSpPr>
        <p:grpSpPr>
          <a:xfrm>
            <a:off x="331853" y="2689892"/>
            <a:ext cx="11517247" cy="3843024"/>
            <a:chOff x="115953" y="1074836"/>
            <a:chExt cx="11517247" cy="3843024"/>
          </a:xfrm>
        </p:grpSpPr>
        <p:sp>
          <p:nvSpPr>
            <p:cNvPr id="271" name="Google Shape;271;p15"/>
            <p:cNvSpPr/>
            <p:nvPr/>
          </p:nvSpPr>
          <p:spPr>
            <a:xfrm>
              <a:off x="8380662" y="1627687"/>
              <a:ext cx="2604837" cy="818097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rnd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Solution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2" name="Google Shape;272;p15"/>
            <p:cNvCxnSpPr>
              <a:stCxn id="271" idx="1"/>
              <a:endCxn id="273" idx="3"/>
            </p:cNvCxnSpPr>
            <p:nvPr/>
          </p:nvCxnSpPr>
          <p:spPr>
            <a:xfrm rot="10800000">
              <a:off x="3722862" y="2031336"/>
              <a:ext cx="4657800" cy="54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4" name="Google Shape;274;p15"/>
            <p:cNvSpPr txBox="1"/>
            <p:nvPr/>
          </p:nvSpPr>
          <p:spPr>
            <a:xfrm>
              <a:off x="5181598" y="1606551"/>
              <a:ext cx="22703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Solve the problem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" name="Google Shape;275;p15"/>
            <p:cNvSpPr txBox="1"/>
            <p:nvPr/>
          </p:nvSpPr>
          <p:spPr>
            <a:xfrm>
              <a:off x="5213348" y="2076452"/>
              <a:ext cx="1976823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Satisfy the need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6" name="Google Shape;276;p15"/>
            <p:cNvSpPr txBox="1"/>
            <p:nvPr/>
          </p:nvSpPr>
          <p:spPr>
            <a:xfrm>
              <a:off x="1105551" y="2609060"/>
              <a:ext cx="33402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Car owners (supply) love to have some extra earnings during their free time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Passengers (demand) love to have different transportation vehicles and convenience at reasonable prices provided in advance when booking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73200" y="1617030"/>
              <a:ext cx="2249527" cy="828754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rnd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Problem/need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7" name="Google Shape;277;p15"/>
            <p:cNvSpPr txBox="1"/>
            <p:nvPr/>
          </p:nvSpPr>
          <p:spPr>
            <a:xfrm>
              <a:off x="7734300" y="2780778"/>
              <a:ext cx="38989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 transportation application connects the demand with supply.</a:t>
              </a:r>
              <a:b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" name="Google Shape;278;p15"/>
            <p:cNvSpPr txBox="1"/>
            <p:nvPr/>
          </p:nvSpPr>
          <p:spPr>
            <a:xfrm>
              <a:off x="115953" y="1074836"/>
              <a:ext cx="1979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Real-world pain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9" name="Google Shape;279;p15"/>
            <p:cNvCxnSpPr/>
            <p:nvPr/>
          </p:nvCxnSpPr>
          <p:spPr>
            <a:xfrm>
              <a:off x="730251" y="1403057"/>
              <a:ext cx="774700" cy="534468"/>
            </a:xfrm>
            <a:prstGeom prst="straightConnector1">
              <a:avLst/>
            </a:prstGeom>
            <a:noFill/>
            <a:ln cap="rnd" cmpd="sng" w="12700">
              <a:solidFill>
                <a:srgbClr val="45112E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descr="Uber" id="280" name="Google Shape;2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268" y="4224116"/>
            <a:ext cx="1230923" cy="1055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ến lược Marketing của Grab | Chìa ..."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849" y="5498559"/>
            <a:ext cx="1230923" cy="105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ENTREPRENEURIAL OPPORTUNITIES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6"/>
          <p:cNvSpPr txBox="1"/>
          <p:nvPr/>
        </p:nvSpPr>
        <p:spPr>
          <a:xfrm>
            <a:off x="398587" y="1930589"/>
            <a:ext cx="10051525" cy="554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 = PROBLEM + SOLUTION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88" name="Google Shape;288;p16"/>
          <p:cNvGrpSpPr/>
          <p:nvPr/>
        </p:nvGrpSpPr>
        <p:grpSpPr>
          <a:xfrm>
            <a:off x="331853" y="2689892"/>
            <a:ext cx="11517247" cy="3843024"/>
            <a:chOff x="115953" y="1074836"/>
            <a:chExt cx="11517247" cy="3843024"/>
          </a:xfrm>
        </p:grpSpPr>
        <p:sp>
          <p:nvSpPr>
            <p:cNvPr id="289" name="Google Shape;289;p16"/>
            <p:cNvSpPr/>
            <p:nvPr/>
          </p:nvSpPr>
          <p:spPr>
            <a:xfrm>
              <a:off x="8380662" y="1627687"/>
              <a:ext cx="2604837" cy="818097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rnd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Solution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90" name="Google Shape;290;p16"/>
            <p:cNvCxnSpPr>
              <a:stCxn id="289" idx="1"/>
              <a:endCxn id="291" idx="3"/>
            </p:cNvCxnSpPr>
            <p:nvPr/>
          </p:nvCxnSpPr>
          <p:spPr>
            <a:xfrm rot="10800000">
              <a:off x="3722862" y="2031336"/>
              <a:ext cx="4657800" cy="54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92" name="Google Shape;292;p16"/>
            <p:cNvSpPr txBox="1"/>
            <p:nvPr/>
          </p:nvSpPr>
          <p:spPr>
            <a:xfrm>
              <a:off x="5181598" y="1606551"/>
              <a:ext cx="22703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Solve the problem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" name="Google Shape;293;p16"/>
            <p:cNvSpPr txBox="1"/>
            <p:nvPr/>
          </p:nvSpPr>
          <p:spPr>
            <a:xfrm>
              <a:off x="5213348" y="2076452"/>
              <a:ext cx="1976823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Satisfy the need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1105551" y="2609060"/>
              <a:ext cx="33402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House owners (supply) love to have some extra earnings for their available rooms</a:t>
              </a:r>
              <a:endParaRPr b="0" i="0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Tourists (demand) love to have different choices and  convenience at reasonable prices provided in advance when booking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1473200" y="1617030"/>
              <a:ext cx="2249527" cy="828754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rnd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Problem/need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5" name="Google Shape;295;p16"/>
            <p:cNvSpPr txBox="1"/>
            <p:nvPr/>
          </p:nvSpPr>
          <p:spPr>
            <a:xfrm>
              <a:off x="7734300" y="2780778"/>
              <a:ext cx="38989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 tourist booking application connects the demand with supply.</a:t>
              </a:r>
              <a:b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115953" y="1074836"/>
              <a:ext cx="1979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Real-world pain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97" name="Google Shape;297;p16"/>
            <p:cNvCxnSpPr/>
            <p:nvPr/>
          </p:nvCxnSpPr>
          <p:spPr>
            <a:xfrm>
              <a:off x="730251" y="1403057"/>
              <a:ext cx="774700" cy="534468"/>
            </a:xfrm>
            <a:prstGeom prst="straightConnector1">
              <a:avLst/>
            </a:prstGeom>
            <a:noFill/>
            <a:ln cap="rnd" cmpd="sng" w="12700">
              <a:solidFill>
                <a:srgbClr val="45112E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descr="Airbnb (@Airbnb) / X" id="298" name="Google Shape;2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737" y="4395834"/>
            <a:ext cx="1629509" cy="144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VALUE PROPOSITION CANVAS MODEL (VPC)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1587500" y="1966498"/>
            <a:ext cx="928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your product creates value for customers</a:t>
            </a:r>
            <a:endParaRPr b="1" i="0" sz="3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hat is the Value Proposition Canvas ..."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2270" y="2592029"/>
            <a:ext cx="7995138" cy="35638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0" y="61558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Source: developed by  Alexander Osterwalder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VALUE PROPOSITION CANVAS MODEL (VPC)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2" name="Google Shape;312;p18"/>
          <p:cNvGrpSpPr/>
          <p:nvPr/>
        </p:nvGrpSpPr>
        <p:grpSpPr>
          <a:xfrm>
            <a:off x="1500554" y="2426677"/>
            <a:ext cx="9589483" cy="3913305"/>
            <a:chOff x="1893400" y="2308354"/>
            <a:chExt cx="10070006" cy="3980660"/>
          </a:xfrm>
        </p:grpSpPr>
        <p:pic>
          <p:nvPicPr>
            <p:cNvPr descr="A diagram of a person's face&#10;&#10;Description automatically generated" id="313" name="Google Shape;31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47712" y="2716957"/>
              <a:ext cx="3292751" cy="3269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8"/>
            <p:cNvSpPr txBox="1"/>
            <p:nvPr/>
          </p:nvSpPr>
          <p:spPr>
            <a:xfrm>
              <a:off x="8823906" y="3376914"/>
              <a:ext cx="3139500" cy="29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﻿A customer job could be the tasks they are trying to perform and complete, the problems they are trying to solve, or the needs they are trying to satisfy.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﻿Functional jobs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﻿Social jobs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﻿Emotional jobs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5" name="Google Shape;315;p18"/>
            <p:cNvSpPr txBox="1"/>
            <p:nvPr/>
          </p:nvSpPr>
          <p:spPr>
            <a:xfrm>
              <a:off x="1893400" y="2308354"/>
              <a:ext cx="2781300" cy="12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﻿Gains describe the outcomes customers want to achieve or the concrete benefits they are seeking.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6" name="Google Shape;316;p18"/>
            <p:cNvSpPr txBox="1"/>
            <p:nvPr/>
          </p:nvSpPr>
          <p:spPr>
            <a:xfrm>
              <a:off x="2182325" y="5052536"/>
              <a:ext cx="2203500" cy="12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﻿Pains describe bad outcomes, risks, and obstacles related to customer jobs.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7" name="Google Shape;317;p18"/>
          <p:cNvSpPr txBox="1"/>
          <p:nvPr/>
        </p:nvSpPr>
        <p:spPr>
          <a:xfrm>
            <a:off x="2089639" y="1886650"/>
            <a:ext cx="8821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motivates your customers? And the reasons they buy or use your product?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with a pencil laying on top" id="124" name="Google Shape;124;g2ed837bc49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975"/>
            <a:ext cx="121919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ed837bc49e_0_1"/>
          <p:cNvSpPr txBox="1"/>
          <p:nvPr>
            <p:ph type="ctrTitle"/>
          </p:nvPr>
        </p:nvSpPr>
        <p:spPr>
          <a:xfrm>
            <a:off x="6096000" y="232588"/>
            <a:ext cx="54162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Gill Sans"/>
              <a:buNone/>
            </a:pPr>
            <a:r>
              <a:rPr lang="en-US" sz="4400">
                <a:solidFill>
                  <a:schemeClr val="accent3"/>
                </a:solidFill>
              </a:rPr>
              <a:t>UNDERSTAND CUSTOMER &amp; MARKET FIT </a:t>
            </a:r>
            <a:endParaRPr/>
          </a:p>
        </p:txBody>
      </p:sp>
      <p:sp>
        <p:nvSpPr>
          <p:cNvPr id="126" name="Google Shape;126;g2ed837bc49e_0_1"/>
          <p:cNvSpPr txBox="1"/>
          <p:nvPr/>
        </p:nvSpPr>
        <p:spPr>
          <a:xfrm>
            <a:off x="7467601" y="3355544"/>
            <a:ext cx="236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4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g2ed837bc49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CASE STUDY: UBER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3" name="Google Shape;323;p19"/>
          <p:cNvGrpSpPr/>
          <p:nvPr/>
        </p:nvGrpSpPr>
        <p:grpSpPr>
          <a:xfrm>
            <a:off x="909567" y="2200406"/>
            <a:ext cx="10701263" cy="4170179"/>
            <a:chOff x="1169589" y="1710739"/>
            <a:chExt cx="10701263" cy="4170179"/>
          </a:xfrm>
        </p:grpSpPr>
        <p:sp>
          <p:nvSpPr>
            <p:cNvPr id="324" name="Google Shape;324;p19"/>
            <p:cNvSpPr txBox="1"/>
            <p:nvPr/>
          </p:nvSpPr>
          <p:spPr>
            <a:xfrm>
              <a:off x="5512952" y="2195189"/>
              <a:ext cx="6357900" cy="341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Customer jobs:  </a:t>
              </a: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Customers use Uber to: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Book rides quickly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Track their drivers’ location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Pay for their trips seamlessly,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Save time and reduce the hassle of traditional taxi services.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Uber focuses on functional jobs such as transportation convenience and efficiency</a:t>
              </a:r>
              <a:r>
                <a:rPr b="1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0" i="0" lang="en-US" sz="24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A red and white circle with a face and a red triangle&#10;&#10;Description automatically generated" id="325" name="Google Shape;32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69589" y="1710739"/>
              <a:ext cx="3953060" cy="41701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CASE STUDY: UBER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1" name="Google Shape;331;p20"/>
          <p:cNvGrpSpPr/>
          <p:nvPr/>
        </p:nvGrpSpPr>
        <p:grpSpPr>
          <a:xfrm>
            <a:off x="884356" y="2200406"/>
            <a:ext cx="10423296" cy="4044292"/>
            <a:chOff x="1226440" y="1093387"/>
            <a:chExt cx="10423296" cy="4351738"/>
          </a:xfrm>
        </p:grpSpPr>
        <p:sp>
          <p:nvSpPr>
            <p:cNvPr id="332" name="Google Shape;332;p20"/>
            <p:cNvSpPr txBox="1"/>
            <p:nvPr/>
          </p:nvSpPr>
          <p:spPr>
            <a:xfrm>
              <a:off x="5792836" y="1647837"/>
              <a:ext cx="5856900" cy="28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Customer Pains </a:t>
              </a:r>
              <a:r>
                <a:rPr b="0" i="0" lang="en-US" sz="2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include: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Long wait times for rides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Uncertainty about driver availability.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Concerns about safety and security during their journeys</a:t>
              </a:r>
              <a:endParaRPr b="0" i="0" sz="2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descr="A red and white circle with a face and a red circle with black lines&#10;&#10;Description automatically generated" id="333" name="Google Shape;33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6440" y="1093387"/>
              <a:ext cx="4013440" cy="43517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CASE STUDY: UBER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9" name="Google Shape;339;p21"/>
          <p:cNvGrpSpPr/>
          <p:nvPr/>
        </p:nvGrpSpPr>
        <p:grpSpPr>
          <a:xfrm>
            <a:off x="925685" y="2028774"/>
            <a:ext cx="10575093" cy="4280142"/>
            <a:chOff x="1276199" y="1407451"/>
            <a:chExt cx="10575093" cy="4280142"/>
          </a:xfrm>
        </p:grpSpPr>
        <p:sp>
          <p:nvSpPr>
            <p:cNvPr id="340" name="Google Shape;340;p21"/>
            <p:cNvSpPr txBox="1"/>
            <p:nvPr/>
          </p:nvSpPr>
          <p:spPr>
            <a:xfrm>
              <a:off x="5994400" y="1740400"/>
              <a:ext cx="58568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red circle with a white circle with a red face and a red circle with a white circle with a red circle with a white circle with a red circle with a black line and a white circle&#10;&#10;Description automatically generated" id="341" name="Google Shape;34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6199" y="1407451"/>
              <a:ext cx="4074146" cy="42801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21"/>
          <p:cNvSpPr txBox="1"/>
          <p:nvPr/>
        </p:nvSpPr>
        <p:spPr>
          <a:xfrm>
            <a:off x="5310993" y="2592555"/>
            <a:ext cx="609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 Gains:</a:t>
            </a:r>
            <a:r>
              <a:rPr b="0" i="0" lang="en-US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Uber offers customers: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convenience of on-demand transportation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assurance of transparent pricing and payment options</a:t>
            </a:r>
            <a:endParaRPr b="0" i="0" sz="26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peace of mind of tracking their rides in real-time. 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CASE STUDY: UBER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1587500" y="1966498"/>
            <a:ext cx="928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your product creates value for customers</a:t>
            </a:r>
            <a:endParaRPr b="1" i="0" sz="3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alue Proposition Design: How-To &amp; Example (+ Template)"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500" y="2551273"/>
            <a:ext cx="4942253" cy="39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6365631" y="3136048"/>
            <a:ext cx="5245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Gain creators</a:t>
            </a:r>
            <a:r>
              <a:rPr b="0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 include features like upfront pricing, ride-sharing options for cost savings, and personalized promotions for customer loyalty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Pain relievers </a:t>
            </a:r>
            <a:r>
              <a:rPr b="0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such as real-time ride tracking, driver ratings for safety assurance, and flexible payment options. 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EVALUATION AN ENTREPRENEURIAL OPPORTUNITIES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581192" y="2234479"/>
            <a:ext cx="113127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evaluation aims to determine whether the concept is a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viable future option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market that may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yet exist.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this makes the evaluation of idea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anticipate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forward-looking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evaluation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﻿It’s about examining whether the idea can form the basis for a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profitable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business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EVALUATION AN ENTREPRENEURIAL OPPORTUNITIES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1196808" y="3429000"/>
            <a:ext cx="1041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Instrumental perspective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Using tools and techniques to systematically evaluate the potential of an opportunity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Legitimate evaluation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continuous process through which entrepreneurs create legitimacy for themselves by convincing others about the idea’s viability and continuing to refine the idea based on other’s feedback.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1070237" y="1831657"/>
            <a:ext cx="10051525" cy="11614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Gill Sans"/>
              <a:buNone/>
            </a:pPr>
            <a:r>
              <a:rPr b="1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INSTRUMENTAL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VERSUS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LEGITIMATE</a:t>
            </a:r>
            <a:r>
              <a:rPr b="0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APPROACH TO EVALUATION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EVALUATION AN ENTREPRENEURIAL OPPORTUNITIES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1298349" y="2892401"/>
            <a:ext cx="9791700" cy="3844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Uniqueness: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makes your product unique or different compared to existing market options?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Availability: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are your customers and are they willing to pay for your product?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Availability</a:t>
            </a:r>
            <a:r>
              <a:rPr b="0"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your product ready for use or still in development?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Investment: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much initial capital is needed before seeing a profit?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 of Sales: 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fast do you expect your sales and profits to grow?</a:t>
            </a:r>
            <a:endParaRPr b="1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1298349" y="1802234"/>
            <a:ext cx="10051525" cy="1013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Gill Sans"/>
              <a:buNone/>
            </a:pPr>
            <a:r>
              <a:rPr b="1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INSTRUMENTAL APPROACH - CRITICAL FACTORS IN ASSESSING AN OPPORTUNITY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140049" y="6331825"/>
            <a:ext cx="30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Frederick et al., 2016</a:t>
            </a:r>
            <a:endParaRPr b="0" i="1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EVALUATION AN ENTREPRENEURIAL OPPORTUNITIES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1298349" y="1802234"/>
            <a:ext cx="10051525" cy="1013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Gill Sans"/>
              <a:buNone/>
            </a:pPr>
            <a:r>
              <a:rPr b="1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INSTRUMENTAL APPROACH – PORTER’S 5 FORCES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w Porter’s Five Forces Can Help Achieve Procurement Innovation"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0" r="0" t="21444"/>
          <a:stretch/>
        </p:blipFill>
        <p:spPr>
          <a:xfrm>
            <a:off x="1660829" y="2508738"/>
            <a:ext cx="9326563" cy="398584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/>
        </p:nvSpPr>
        <p:spPr>
          <a:xfrm>
            <a:off x="140049" y="6331825"/>
            <a:ext cx="30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developed by Porter</a:t>
            </a:r>
            <a:endParaRPr b="0" i="1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EVALUATION AN ENTREPRENEURIAL OPPORTUNITIES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estle analysis Vectors &amp; Illustrations for Free Download | Freepik" id="385" name="Google Shape;38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69" y="1899138"/>
            <a:ext cx="9378461" cy="485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c067d562f_0_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KEY TAKEAWAY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g2ec067d562f_0_5"/>
          <p:cNvSpPr txBox="1"/>
          <p:nvPr/>
        </p:nvSpPr>
        <p:spPr>
          <a:xfrm>
            <a:off x="325794" y="2000757"/>
            <a:ext cx="11540400" cy="5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KA1: To understand the differences between creativity and innovation, and types of innovation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 2: To understand and apply the Value Proposition Canvas model (VPC)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 3: To understand the instrumental and legitimate approaches when evaluating entrepreneurial opportunities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 4: To determine critical factors involved in assessing an opportunity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 5: To understand the Porter’s 5 forces &amp; PESTEL framework, and how to use them in assessing entrepreneurial opportunities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c067d562f_0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LEARNING OBJECTIVES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2ec067d562f_0_0"/>
          <p:cNvSpPr txBox="1"/>
          <p:nvPr/>
        </p:nvSpPr>
        <p:spPr>
          <a:xfrm>
            <a:off x="417069" y="2341657"/>
            <a:ext cx="11540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LO1: To understand the differences between creativity and innovation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LO2: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know types of innovation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LO3: To understand and apply the Value Proposition Canvas model (VPC)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LO4: To understand approaches evaluating entrepreneurial opportunities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LO5: To determine critical factors involved in assessing an opportunity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LO6: Porter’s 5 forces and PESTEL framework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REFERENCE  VIDEOS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28"/>
          <p:cNvSpPr txBox="1"/>
          <p:nvPr/>
        </p:nvSpPr>
        <p:spPr>
          <a:xfrm>
            <a:off x="679938" y="2136339"/>
            <a:ext cx="110295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How to Get and Test Ideas (Link: https://www.ycombinator.com/library/7x-how-to-get-and-test-ideas)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How to Evaluate Startup Ideas (Link: https://www.ycombinator.com/library/6e-how-to-evaluate-startup-ideas)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How to Measure (Link: </a:t>
            </a:r>
            <a:r>
              <a:rPr b="0" i="0" lang="en-US" sz="26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https://www.ycombinator.com/library/6e-how-to-evaluate-startup-ideas</a:t>
            </a: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How to Talk to Users (Link: https://www.ycombinator.com/library/6g-how-to-talk-to-users)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How to Find Product-Market Fit (Link: </a:t>
            </a:r>
            <a:r>
              <a:rPr b="0" i="0" lang="en-US" sz="26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https://www.ycombinator.com/library/7V-how-to-find-product-market-fit-sus-201</a:t>
            </a:r>
            <a:endParaRPr b="0"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300">
                <a:solidFill>
                  <a:srgbClr val="222222"/>
                </a:solidFill>
                <a:highlight>
                  <a:srgbClr val="FFFFFF"/>
                </a:highlight>
              </a:rPr>
              <a:t>Drucker, P., &amp; Maciariello, J. (2014). </a:t>
            </a:r>
            <a:r>
              <a:rPr i="1" lang="en-US" sz="2300">
                <a:solidFill>
                  <a:srgbClr val="222222"/>
                </a:solidFill>
                <a:highlight>
                  <a:srgbClr val="FFFFFF"/>
                </a:highlight>
              </a:rPr>
              <a:t>Innovation and entrepreneurship</a:t>
            </a:r>
            <a:r>
              <a:rPr lang="en-US" sz="2300">
                <a:solidFill>
                  <a:srgbClr val="222222"/>
                </a:solidFill>
                <a:highlight>
                  <a:srgbClr val="FFFFFF"/>
                </a:highlight>
              </a:rPr>
              <a:t>. Routledge.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0 Appreciation Thank You Message For Your Support Systems" id="402" name="Google Shape;4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110" y="2379786"/>
            <a:ext cx="6446227" cy="36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762000" y="2324474"/>
            <a:ext cx="6096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“Entrepreneurs innovate.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specific instrument of entrepreneurship. It is the act that endows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a new capacity to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wealth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3">
            <a:alphaModFix/>
          </a:blip>
          <a:srcRect b="-1779" l="10173" r="16482" t="1781"/>
          <a:stretch/>
        </p:blipFill>
        <p:spPr>
          <a:xfrm>
            <a:off x="8111635" y="2103042"/>
            <a:ext cx="3100388" cy="295295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7162433" y="5378964"/>
            <a:ext cx="502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Peter F. Drucker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and Entrepreneurship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92370" y="2048662"/>
            <a:ext cx="6221505" cy="3931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6944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Times New Roman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AirBnb did not invent a new technology like: Mobile app, GPS, 3G, map integration, or online payment system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6944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Times New Roman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simply found new uses for these technologies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chemeClr val="accent2"/>
              </a:buClr>
              <a:buSzPts val="2944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2595608" y="5770092"/>
            <a:ext cx="7704300" cy="892800"/>
          </a:xfrm>
          <a:prstGeom prst="rect">
            <a:avLst/>
          </a:prstGeom>
          <a:solidFill>
            <a:srgbClr val="D7569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“It is the act that endows resources with a new capacity to create wealth” – Peter Drucker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691" y="2225987"/>
            <a:ext cx="5251939" cy="309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581192" y="2447530"/>
            <a:ext cx="5957378" cy="38694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CREATIVE IDEA TO BE AN INNOVATION, IT NEEDS TO:</a:t>
            </a:r>
            <a:r>
              <a:rPr b="1" i="0" lang="en-US" sz="2800" u="none" cap="none" strike="noStrike">
                <a:solidFill>
                  <a:schemeClr val="l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  <a:endParaRPr b="1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Address</a:t>
            </a:r>
            <a:r>
              <a:rPr b="0" i="0" lang="en-US" sz="28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specific problems or needs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r>
              <a:rPr b="0" i="0" lang="en-US" sz="28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opportunities that add value or drive </a:t>
            </a:r>
            <a:r>
              <a:rPr b="1" i="1" lang="en-US" sz="2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positive changes</a:t>
            </a:r>
            <a:endParaRPr b="1" i="1" sz="1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inted newspapers are no longer needed. Agree or disagree?"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988" y="1908686"/>
            <a:ext cx="3046535" cy="1927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Impact of Digital Technologies on the Gathering, Production and  Dissemination of News | by Julien Sueres | International &amp; Online  Journalism | Medium"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5077" y="4242864"/>
            <a:ext cx="3263978" cy="22156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 flipH="1" rot="10800000">
            <a:off x="7217753" y="4029074"/>
            <a:ext cx="1457324" cy="1714500"/>
          </a:xfrm>
          <a:prstGeom prst="bentArrow">
            <a:avLst>
              <a:gd fmla="val 25000" name="adj1"/>
              <a:gd fmla="val 20313" name="adj2"/>
              <a:gd fmla="val 32292" name="adj3"/>
              <a:gd fmla="val 31250" name="adj4"/>
            </a:avLst>
          </a:prstGeom>
          <a:solidFill>
            <a:schemeClr val="accent3"/>
          </a:solidFill>
          <a:ln cap="rnd" cmpd="sng" w="22225">
            <a:solidFill>
              <a:srgbClr val="4B15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4" name="Google Shape;164;p6"/>
          <p:cNvGrpSpPr/>
          <p:nvPr/>
        </p:nvGrpSpPr>
        <p:grpSpPr>
          <a:xfrm>
            <a:off x="1025861" y="1831536"/>
            <a:ext cx="10287714" cy="5075438"/>
            <a:chOff x="444669" y="-266894"/>
            <a:chExt cx="10287714" cy="5075438"/>
          </a:xfrm>
        </p:grpSpPr>
        <p:sp>
          <p:nvSpPr>
            <p:cNvPr id="165" name="Google Shape;165;p6"/>
            <p:cNvSpPr/>
            <p:nvPr/>
          </p:nvSpPr>
          <p:spPr>
            <a:xfrm>
              <a:off x="444669" y="1180807"/>
              <a:ext cx="2751002" cy="226900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rnd" cmpd="sng" w="22225">
              <a:solidFill>
                <a:srgbClr val="902E6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496885" y="1233023"/>
              <a:ext cx="2646570" cy="1678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Generate 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novel ideas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959459" y="1609150"/>
              <a:ext cx="3199394" cy="3199394"/>
            </a:xfrm>
            <a:custGeom>
              <a:rect b="b" l="l" r="r" t="t"/>
              <a:pathLst>
                <a:path extrusionOk="0" h="120000" w="120000">
                  <a:moveTo>
                    <a:pt x="10378" y="88180"/>
                  </a:moveTo>
                  <a:lnTo>
                    <a:pt x="14206" y="86006"/>
                  </a:lnTo>
                  <a:lnTo>
                    <a:pt x="14206" y="86006"/>
                  </a:lnTo>
                  <a:cubicBezTo>
                    <a:pt x="22922" y="101354"/>
                    <a:pt x="38747" y="111315"/>
                    <a:pt x="56356" y="112537"/>
                  </a:cubicBezTo>
                  <a:cubicBezTo>
                    <a:pt x="73964" y="113758"/>
                    <a:pt x="91013" y="106078"/>
                    <a:pt x="101765" y="92080"/>
                  </a:cubicBezTo>
                  <a:lnTo>
                    <a:pt x="99230" y="90641"/>
                  </a:lnTo>
                  <a:lnTo>
                    <a:pt x="107708" y="87093"/>
                  </a:lnTo>
                  <a:lnTo>
                    <a:pt x="108162" y="95713"/>
                  </a:lnTo>
                  <a:lnTo>
                    <a:pt x="105626" y="94273"/>
                  </a:lnTo>
                  <a:lnTo>
                    <a:pt x="105626" y="94273"/>
                  </a:lnTo>
                  <a:cubicBezTo>
                    <a:pt x="94074" y="109652"/>
                    <a:pt x="75552" y="118176"/>
                    <a:pt x="56357" y="116948"/>
                  </a:cubicBezTo>
                  <a:cubicBezTo>
                    <a:pt x="37162" y="115720"/>
                    <a:pt x="19877" y="104905"/>
                    <a:pt x="10378" y="88180"/>
                  </a:cubicBezTo>
                  <a:close/>
                </a:path>
              </a:pathLst>
            </a:custGeom>
            <a:solidFill>
              <a:srgbClr val="902E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056003" y="2963594"/>
              <a:ext cx="2445335" cy="972429"/>
            </a:xfrm>
            <a:prstGeom prst="roundRect">
              <a:avLst>
                <a:gd fmla="val 10000" name="adj"/>
              </a:avLst>
            </a:prstGeom>
            <a:solidFill>
              <a:srgbClr val="902E6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1084484" y="2992075"/>
              <a:ext cx="2388373" cy="915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30475" spcFirstLastPara="1" rIns="304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CREATIVITY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060192" y="1180807"/>
              <a:ext cx="2751002" cy="226900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rnd" cmpd="sng" w="22225">
              <a:solidFill>
                <a:srgbClr val="B130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4112408" y="1719237"/>
              <a:ext cx="2646570" cy="1678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Turning creative idea</a:t>
              </a:r>
              <a:r>
                <a:rPr b="0" i="1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into 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solutions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or 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value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552057" y="-266894"/>
              <a:ext cx="3550911" cy="3550911"/>
            </a:xfrm>
            <a:custGeom>
              <a:rect b="b" l="l" r="r" t="t"/>
              <a:pathLst>
                <a:path extrusionOk="0" h="120000" w="120000">
                  <a:moveTo>
                    <a:pt x="10125" y="31677"/>
                  </a:moveTo>
                  <a:lnTo>
                    <a:pt x="10125" y="31677"/>
                  </a:lnTo>
                  <a:cubicBezTo>
                    <a:pt x="19738" y="14749"/>
                    <a:pt x="37281" y="3853"/>
                    <a:pt x="56715" y="2738"/>
                  </a:cubicBezTo>
                  <a:cubicBezTo>
                    <a:pt x="76149" y="1623"/>
                    <a:pt x="94823" y="10442"/>
                    <a:pt x="106308" y="26159"/>
                  </a:cubicBezTo>
                  <a:lnTo>
                    <a:pt x="108596" y="24860"/>
                  </a:lnTo>
                  <a:lnTo>
                    <a:pt x="108150" y="32656"/>
                  </a:lnTo>
                  <a:lnTo>
                    <a:pt x="100549" y="29430"/>
                  </a:lnTo>
                  <a:lnTo>
                    <a:pt x="102835" y="28131"/>
                  </a:lnTo>
                  <a:lnTo>
                    <a:pt x="102835" y="28131"/>
                  </a:lnTo>
                  <a:cubicBezTo>
                    <a:pt x="92067" y="13658"/>
                    <a:pt x="74719" y="5601"/>
                    <a:pt x="56714" y="6711"/>
                  </a:cubicBezTo>
                  <a:cubicBezTo>
                    <a:pt x="38709" y="7822"/>
                    <a:pt x="22482" y="17949"/>
                    <a:pt x="13574" y="33635"/>
                  </a:cubicBezTo>
                  <a:close/>
                </a:path>
              </a:pathLst>
            </a:custGeom>
            <a:solidFill>
              <a:srgbClr val="B1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671526" y="694592"/>
              <a:ext cx="2445335" cy="972429"/>
            </a:xfrm>
            <a:prstGeom prst="roundRect">
              <a:avLst>
                <a:gd fmla="val 10000" name="adj"/>
              </a:avLst>
            </a:prstGeom>
            <a:solidFill>
              <a:srgbClr val="B13049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4700007" y="723073"/>
              <a:ext cx="2388373" cy="915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30475" spcFirstLastPara="1" rIns="304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Gill Sans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INNOVATION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7675714" y="1180807"/>
              <a:ext cx="2751002" cy="226900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rnd" cmpd="sng" w="222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7727930" y="1233023"/>
              <a:ext cx="2646570" cy="16783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ill Sans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Turning innovative solutions into </a:t>
              </a:r>
              <a:r>
                <a:rPr b="1" i="1" lang="en-US" sz="24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marketable products/services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287048" y="2963594"/>
              <a:ext cx="2445335" cy="972429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8315529" y="2992075"/>
              <a:ext cx="2388373" cy="915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30475" spcFirstLastPara="1" rIns="304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ENTREPRENEURSHIP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3305908" y="5987534"/>
            <a:ext cx="20163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Solve problems and create value</a:t>
            </a:r>
            <a:endParaRPr b="1" i="1" sz="1600" u="none" cap="none" strike="noStrike">
              <a:solidFill>
                <a:srgbClr val="0070C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9102070" y="1912090"/>
            <a:ext cx="25087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Meet a need/opportunity in the market</a:t>
            </a:r>
            <a:endParaRPr b="1" i="1" sz="1600" u="none" cap="none" strike="noStrike">
              <a:solidFill>
                <a:srgbClr val="0070C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Nokia 110 4G Pro | Giá rẻ, trả góp 0%"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047" y="4065242"/>
            <a:ext cx="1117813" cy="90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era - Wikipedia" id="182" name="Google Shape;1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754" y="4125195"/>
            <a:ext cx="1117813" cy="84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a iPhone - Apple (VN)" id="183" name="Google Shape;18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715" y="4771292"/>
            <a:ext cx="1367570" cy="738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Become an Entrepreneur With No Money or Experience" id="184" name="Google Shape;18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7246" y="3707621"/>
            <a:ext cx="1034563" cy="12629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333771" y="4225521"/>
            <a:ext cx="568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865026" y="1913096"/>
            <a:ext cx="104619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 think your innovation can become a marketable product?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7"/>
          <p:cNvSpPr txBox="1"/>
          <p:nvPr/>
        </p:nvSpPr>
        <p:spPr>
          <a:xfrm>
            <a:off x="2306967" y="2466393"/>
            <a:ext cx="8780586" cy="3689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INNOVATION TO A MARKETABLE PRODUCT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794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YOU PRODUCE IT AT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ACCEPTABLE COSTS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794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CUSTOMERS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WILLING TO BUY IT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794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THERE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THEM?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794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YOU SELL IT AT A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PROFITABLE PRICE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794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REACH CUSTOMERS IN A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COST-EFFICIENT WAY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 i="1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9263712" y="4064629"/>
            <a:ext cx="2635211" cy="830997"/>
          </a:xfrm>
          <a:prstGeom prst="rect">
            <a:avLst/>
          </a:prstGeom>
          <a:solidFill>
            <a:srgbClr val="D7569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Entrepreneurial opportunity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8623224" y="3286286"/>
            <a:ext cx="380099" cy="238768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Operational Efficiency – it's not just about cost cutting"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98" y="3391295"/>
            <a:ext cx="2016369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CREATIVITY &amp; INNOVATION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2842847" y="2029046"/>
            <a:ext cx="7022123" cy="8010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Gill Sans"/>
              <a:buNone/>
            </a:pPr>
            <a:r>
              <a:rPr b="1" i="1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BASIC TYPES OF INNOVATION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Gill Sans"/>
              <a:buNone/>
            </a:pPr>
            <a:r>
              <a:rPr b="1" i="1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(PETER DRUCKER THEORY)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2" name="Google Shape;202;p8"/>
          <p:cNvGrpSpPr/>
          <p:nvPr/>
        </p:nvGrpSpPr>
        <p:grpSpPr>
          <a:xfrm>
            <a:off x="1172309" y="3060952"/>
            <a:ext cx="10051527" cy="3094892"/>
            <a:chOff x="609602" y="1718496"/>
            <a:chExt cx="10051527" cy="3731327"/>
          </a:xfrm>
        </p:grpSpPr>
        <p:sp>
          <p:nvSpPr>
            <p:cNvPr id="203" name="Google Shape;203;p8"/>
            <p:cNvSpPr/>
            <p:nvPr/>
          </p:nvSpPr>
          <p:spPr>
            <a:xfrm>
              <a:off x="2395728" y="4077266"/>
              <a:ext cx="8265399" cy="1372557"/>
            </a:xfrm>
            <a:prstGeom prst="roundRect">
              <a:avLst>
                <a:gd fmla="val 16667" name="adj"/>
              </a:avLst>
            </a:prstGeom>
            <a:solidFill>
              <a:srgbClr val="388D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889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Combination of existing concepts and factors into a new formulation or use: Smartwatch, smartphone, etc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09602" y="4077266"/>
              <a:ext cx="2609086" cy="1372557"/>
            </a:xfrm>
            <a:prstGeom prst="roundRect">
              <a:avLst>
                <a:gd fmla="val 16667" name="adj"/>
              </a:avLst>
            </a:prstGeom>
            <a:solidFill>
              <a:srgbClr val="255E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4. Synthesis</a:t>
              </a:r>
              <a:endParaRPr b="1" i="0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395729" y="3153573"/>
              <a:ext cx="8265399" cy="1372557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889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Creative replication of an existing concept: Grab replicates the Uber model by catering to the Southeast Asia region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09603" y="3153573"/>
              <a:ext cx="2609086" cy="1372557"/>
            </a:xfrm>
            <a:prstGeom prst="roundRect">
              <a:avLst>
                <a:gd fmla="val 16667" name="adj"/>
              </a:avLst>
            </a:prstGeom>
            <a:solidFill>
              <a:srgbClr val="388DA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 Duplication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2395730" y="2229879"/>
              <a:ext cx="8265399" cy="1372557"/>
            </a:xfrm>
            <a:prstGeom prst="roundRect">
              <a:avLst>
                <a:gd fmla="val 16667" name="adj"/>
              </a:avLst>
            </a:prstGeom>
            <a:solidFill>
              <a:srgbClr val="A1CF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889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1" marL="889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New use or different application of existing product, service or process: Facebook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609604" y="2229879"/>
              <a:ext cx="2609086" cy="1372557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 Extension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395730" y="1718496"/>
              <a:ext cx="8265399" cy="960246"/>
            </a:xfrm>
            <a:prstGeom prst="roundRect">
              <a:avLst>
                <a:gd fmla="val 16667" name="adj"/>
              </a:avLst>
            </a:prstGeom>
            <a:solidFill>
              <a:srgbClr val="C0DF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8159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Totally new product, service, or process: the invention of the telephone, bulb, etc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09604" y="1718496"/>
              <a:ext cx="2609086" cy="960246"/>
            </a:xfrm>
            <a:prstGeom prst="roundRect">
              <a:avLst>
                <a:gd fmla="val 16667" name="adj"/>
              </a:avLst>
            </a:prstGeom>
            <a:solidFill>
              <a:srgbClr val="A1CF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 Invention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2024-06-06T06:08:31Z</dcterms:created>
  <dc:creator>Huy Ngo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